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63" r:id="rId3"/>
    <p:sldId id="264" r:id="rId4"/>
    <p:sldId id="265" r:id="rId5"/>
    <p:sldId id="266" r:id="rId6"/>
    <p:sldId id="267" r:id="rId7"/>
    <p:sldId id="262" r:id="rId8"/>
    <p:sldId id="268" r:id="rId9"/>
    <p:sldId id="260" r:id="rId10"/>
  </p:sldIdLst>
  <p:sldSz cx="12188825" cy="6858000"/>
  <p:notesSz cx="6797675" cy="9926638"/>
  <p:embeddedFontLst>
    <p:embeddedFont>
      <p:font typeface="AU Passata" panose="020B0503030502030804" pitchFamily="34" charset="77"/>
      <p:regular r:id="rId13"/>
      <p:bold r:id="rId14"/>
    </p:embeddedFont>
    <p:embeddedFont>
      <p:font typeface="AU Passata Light" panose="020B0303030902030804" pitchFamily="34" charset="77"/>
      <p:regular r:id="rId15"/>
      <p:bold r:id="rId16"/>
    </p:embeddedFont>
    <p:embeddedFont>
      <p:font typeface="AU Peto" pitchFamily="82" charset="7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Wingdings 3" pitchFamily="2" charset="2"/>
      <p:regular r:id="rId28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62" autoAdjust="0"/>
    <p:restoredTop sz="93484" autoAdjust="0"/>
  </p:normalViewPr>
  <p:slideViewPr>
    <p:cSldViewPr snapToObjects="1" showGuides="1">
      <p:cViewPr>
        <p:scale>
          <a:sx n="95" d="100"/>
          <a:sy n="95" d="100"/>
        </p:scale>
        <p:origin x="176" y="5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09/10/2021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3852" y="1268760"/>
            <a:ext cx="8278515" cy="3323987"/>
          </a:xfrm>
        </p:spPr>
        <p:txBody>
          <a:bodyPr/>
          <a:lstStyle/>
          <a:p>
            <a:r>
              <a:rPr lang="en-GB" cap="none" dirty="0"/>
              <a:t>HMM of the discretized coalescence times with recombination for two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1A628B-E23B-4F44-ABD4-D48FADA15848}"/>
              </a:ext>
            </a:extLst>
          </p:cNvPr>
          <p:cNvGrpSpPr/>
          <p:nvPr/>
        </p:nvGrpSpPr>
        <p:grpSpPr>
          <a:xfrm>
            <a:off x="621804" y="3883182"/>
            <a:ext cx="10644166" cy="2021526"/>
            <a:chOff x="300068" y="1340769"/>
            <a:chExt cx="9478788" cy="18001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2DBB72A-5515-E844-A364-0FB798EF1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343"/>
            <a:stretch/>
          </p:blipFill>
          <p:spPr bwMode="auto">
            <a:xfrm>
              <a:off x="300068" y="1340769"/>
              <a:ext cx="9478788" cy="1440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D3332560-4A39-D347-9DE3-2C74A0831C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19" b="-651"/>
            <a:stretch/>
          </p:blipFill>
          <p:spPr bwMode="auto">
            <a:xfrm>
              <a:off x="300068" y="2852936"/>
              <a:ext cx="9478788" cy="288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different coalescent times 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Mutations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1636CC7-4AC4-754B-9CE2-93E5F1763FB5}"/>
              </a:ext>
            </a:extLst>
          </p:cNvPr>
          <p:cNvGrpSpPr/>
          <p:nvPr/>
        </p:nvGrpSpPr>
        <p:grpSpPr>
          <a:xfrm>
            <a:off x="640541" y="2631294"/>
            <a:ext cx="4803521" cy="1837796"/>
            <a:chOff x="487281" y="1754665"/>
            <a:chExt cx="4803521" cy="1837796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3228609" y="1754665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3185911" y="3389147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4699150" y="3499983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4743865" y="1902995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148584" y="2540230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863125" y="3316146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863125" y="1965060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325103" y="2571122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487281" y="2496265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399437" y="2561647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86407" y="2580534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48373" y="4398421"/>
              <a:ext cx="981496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28703" y="798656"/>
            <a:ext cx="3644209" cy="5442637"/>
            <a:chOff x="7311789" y="566710"/>
            <a:chExt cx="3644209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11789" y="4271625"/>
              <a:ext cx="981496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5" y="4149080"/>
              <a:ext cx="1630113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247586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Symmetry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12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315913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698C78-8BAB-014D-8CBB-DCBE3150676B}"/>
              </a:ext>
            </a:extLst>
          </p:cNvPr>
          <p:cNvGrpSpPr/>
          <p:nvPr/>
        </p:nvGrpSpPr>
        <p:grpSpPr>
          <a:xfrm>
            <a:off x="621804" y="2420888"/>
            <a:ext cx="10644166" cy="3571035"/>
            <a:chOff x="621804" y="1819887"/>
            <a:chExt cx="10644166" cy="3571035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7D0DF55-2160-1D4C-A700-2343E69501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004"/>
            <a:stretch/>
          </p:blipFill>
          <p:spPr bwMode="auto">
            <a:xfrm>
              <a:off x="621804" y="1819887"/>
              <a:ext cx="10644166" cy="3218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E1AFD8A-7913-0D46-A763-EC15CD8804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19" b="-651"/>
            <a:stretch/>
          </p:blipFill>
          <p:spPr bwMode="auto">
            <a:xfrm>
              <a:off x="621804" y="5067478"/>
              <a:ext cx="10644166" cy="32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 using Li &amp; Durbin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10 discretized time intervals. The empirical matrix was calculated using an msprime simulation of 100 kb.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31ED04E-C07B-8E44-A497-F4BF2EA3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56" y="2276872"/>
            <a:ext cx="6094411" cy="3036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discrete intervals 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transition probability matrix: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 using Li &amp; Durbin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10 discretized time intervals. The empirical matrix was calculated using an msprime simulation of 100 kb.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9D7F8B5-DDD8-CA48-80F5-5925DA598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13" y="1700808"/>
            <a:ext cx="6125155" cy="4122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Macintosh PowerPoint</Application>
  <PresentationFormat>Custom</PresentationFormat>
  <Paragraphs>87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AU Passata</vt:lpstr>
      <vt:lpstr>Arial</vt:lpstr>
      <vt:lpstr>AU Peto</vt:lpstr>
      <vt:lpstr>Georgia</vt:lpstr>
      <vt:lpstr>Wingdings 3</vt:lpstr>
      <vt:lpstr>AU Passata Light</vt:lpstr>
      <vt:lpstr>Cambria Math</vt:lpstr>
      <vt:lpstr>Calibri</vt:lpstr>
      <vt:lpstr>AU 16:9</vt:lpstr>
      <vt:lpstr>HMM of the discretized coalescence times with recombination for two sequences</vt:lpstr>
      <vt:lpstr>The coalescent with recombination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2021-10-09T17:21:20Z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